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 Wide" charset="1" panose="00000505000000000000"/>
      <p:regular r:id="rId10"/>
    </p:embeddedFont>
    <p:embeddedFont>
      <p:font typeface="Agrandir Wide Bold" charset="1" panose="00000805000000000000"/>
      <p:regular r:id="rId11"/>
    </p:embeddedFont>
    <p:embeddedFont>
      <p:font typeface="Agrandir Wide Italics" charset="1" panose="00000505000000000000"/>
      <p:regular r:id="rId12"/>
    </p:embeddedFont>
    <p:embeddedFont>
      <p:font typeface="Agrandir Wide Bold Italics" charset="1" panose="00000805000000000000"/>
      <p:regular r:id="rId13"/>
    </p:embeddedFont>
    <p:embeddedFont>
      <p:font typeface="Agrandir Wide Thin" charset="1" panose="00000205000000000000"/>
      <p:regular r:id="rId14"/>
    </p:embeddedFont>
    <p:embeddedFont>
      <p:font typeface="Agrandir Wide Thin Italics" charset="1" panose="00000205000000000000"/>
      <p:regular r:id="rId15"/>
    </p:embeddedFont>
    <p:embeddedFont>
      <p:font typeface="Agrandir Wide Medium" charset="1" panose="00000605000000000000"/>
      <p:regular r:id="rId16"/>
    </p:embeddedFont>
    <p:embeddedFont>
      <p:font typeface="Agrandir Wide Medium Italics" charset="1" panose="00000605000000000000"/>
      <p:regular r:id="rId17"/>
    </p:embeddedFont>
    <p:embeddedFont>
      <p:font typeface="Agrandir Wide Ultra-Bold" charset="1" panose="00000905000000000000"/>
      <p:regular r:id="rId18"/>
    </p:embeddedFont>
    <p:embeddedFont>
      <p:font typeface="Agrandir Wide Ultra-Bold Italics" charset="1" panose="00000905000000000000"/>
      <p:regular r:id="rId19"/>
    </p:embeddedFont>
    <p:embeddedFont>
      <p:font typeface="Agrandir Wide Heavy" charset="1" panose="00000A05000000000000"/>
      <p:regular r:id="rId20"/>
    </p:embeddedFont>
    <p:embeddedFont>
      <p:font typeface="Agrandir Wide Heavy Italics" charset="1" panose="00000A05000000000000"/>
      <p:regular r:id="rId21"/>
    </p:embeddedFont>
    <p:embeddedFont>
      <p:font typeface="Now" charset="1" panose="00000500000000000000"/>
      <p:regular r:id="rId22"/>
    </p:embeddedFont>
    <p:embeddedFont>
      <p:font typeface="Now Bold" charset="1" panose="00000800000000000000"/>
      <p:regular r:id="rId23"/>
    </p:embeddedFont>
    <p:embeddedFont>
      <p:font typeface="Now Thin" charset="1" panose="00000300000000000000"/>
      <p:regular r:id="rId24"/>
    </p:embeddedFont>
    <p:embeddedFont>
      <p:font typeface="Now Light" charset="1" panose="00000400000000000000"/>
      <p:regular r:id="rId25"/>
    </p:embeddedFont>
    <p:embeddedFont>
      <p:font typeface="Now Medium" charset="1" panose="00000600000000000000"/>
      <p:regular r:id="rId26"/>
    </p:embeddedFont>
    <p:embeddedFont>
      <p:font typeface="Now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738184" y="-5638509"/>
            <a:ext cx="17012157" cy="17259226"/>
          </a:xfrm>
          <a:custGeom>
            <a:avLst/>
            <a:gdLst/>
            <a:ahLst/>
            <a:cxnLst/>
            <a:rect r="r" b="b" t="t" l="l"/>
            <a:pathLst>
              <a:path h="17259226" w="17012157">
                <a:moveTo>
                  <a:pt x="0" y="0"/>
                </a:moveTo>
                <a:lnTo>
                  <a:pt x="17012157" y="0"/>
                </a:lnTo>
                <a:lnTo>
                  <a:pt x="17012157" y="17259226"/>
                </a:lnTo>
                <a:lnTo>
                  <a:pt x="0" y="1725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69" t="-430" r="0" b="-4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14649" y="2991104"/>
            <a:ext cx="12726510" cy="4236698"/>
            <a:chOff x="0" y="0"/>
            <a:chExt cx="16968680" cy="564893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80900"/>
              <a:ext cx="16968680" cy="276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70"/>
                </a:lnSpc>
              </a:pPr>
              <a:r>
                <a:rPr lang="en-US" sz="11975">
                  <a:solidFill>
                    <a:srgbClr val="FFFFFF"/>
                  </a:solidFill>
                  <a:latin typeface="Agrandir Wide Ultra-Bold"/>
                </a:rPr>
                <a:t>NOVA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5880"/>
              <a:ext cx="1696868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965882"/>
              <a:ext cx="16968680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grandir Wide Ultra-Bold"/>
                </a:rPr>
                <a:t>The Nova Star of Excellence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977905" y="4286462"/>
            <a:ext cx="2946242" cy="2941340"/>
          </a:xfrm>
          <a:custGeom>
            <a:avLst/>
            <a:gdLst/>
            <a:ahLst/>
            <a:cxnLst/>
            <a:rect r="r" b="b" t="t" l="l"/>
            <a:pathLst>
              <a:path h="2941340" w="2946242">
                <a:moveTo>
                  <a:pt x="0" y="0"/>
                </a:moveTo>
                <a:lnTo>
                  <a:pt x="2946241" y="0"/>
                </a:lnTo>
                <a:lnTo>
                  <a:pt x="2946241" y="2941339"/>
                </a:lnTo>
                <a:lnTo>
                  <a:pt x="0" y="2941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67925" y="-8764931"/>
            <a:ext cx="18621375" cy="13279088"/>
          </a:xfrm>
          <a:custGeom>
            <a:avLst/>
            <a:gdLst/>
            <a:ahLst/>
            <a:cxnLst/>
            <a:rect r="r" b="b" t="t" l="l"/>
            <a:pathLst>
              <a:path h="13279088" w="18621375">
                <a:moveTo>
                  <a:pt x="0" y="0"/>
                </a:moveTo>
                <a:lnTo>
                  <a:pt x="18621375" y="0"/>
                </a:lnTo>
                <a:lnTo>
                  <a:pt x="18621375" y="13279088"/>
                </a:lnTo>
                <a:lnTo>
                  <a:pt x="0" y="132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874" r="-1430" b="-1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3950" y="5073102"/>
            <a:ext cx="17164050" cy="253591"/>
            <a:chOff x="0" y="0"/>
            <a:chExt cx="22885400" cy="338121"/>
          </a:xfrm>
        </p:grpSpPr>
        <p:sp>
          <p:nvSpPr>
            <p:cNvPr name="AutoShape 4" id="4"/>
            <p:cNvSpPr/>
            <p:nvPr/>
          </p:nvSpPr>
          <p:spPr>
            <a:xfrm rot="0">
              <a:off x="169060" y="156360"/>
              <a:ext cx="22716340" cy="0"/>
            </a:xfrm>
            <a:prstGeom prst="line">
              <a:avLst/>
            </a:prstGeom>
            <a:ln cap="rnd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5423755">
              <a:off x="1156" y="1156"/>
              <a:ext cx="335808" cy="335808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5423755">
              <a:off x="4278354" y="1156"/>
              <a:ext cx="335808" cy="335808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5423755">
              <a:off x="13524447" y="1156"/>
              <a:ext cx="335808" cy="33580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5423755">
              <a:off x="18108745" y="1156"/>
              <a:ext cx="335808" cy="335808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5423755">
              <a:off x="8927951" y="1156"/>
              <a:ext cx="335808" cy="335808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4331848" y="6049841"/>
            <a:ext cx="2702757" cy="2111628"/>
            <a:chOff x="0" y="0"/>
            <a:chExt cx="3603676" cy="281550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42875"/>
              <a:ext cx="3603676" cy="708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BF63"/>
                  </a:solidFill>
                  <a:latin typeface="Agrandir Wide Ultra-Bold"/>
                </a:rPr>
                <a:t>2. Aşama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370163"/>
              <a:ext cx="3603676" cy="469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35203"/>
              <a:ext cx="3603676" cy="934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043">
                  <a:solidFill>
                    <a:srgbClr val="FFFFFF"/>
                  </a:solidFill>
                  <a:latin typeface="Now"/>
                </a:rPr>
                <a:t>Teknik Yeterlilik Formu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23950" y="6049841"/>
            <a:ext cx="2459408" cy="1689072"/>
            <a:chOff x="0" y="0"/>
            <a:chExt cx="3279211" cy="225209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42875"/>
              <a:ext cx="3279211" cy="708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BF63"/>
                  </a:solidFill>
                  <a:latin typeface="Agrandir Wide Ultra-Bold"/>
                </a:rPr>
                <a:t>1. Aşama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806755"/>
              <a:ext cx="3279211" cy="469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25678"/>
              <a:ext cx="3279211" cy="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</a:rPr>
                <a:t>Ön Başvuru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819046" y="6049841"/>
            <a:ext cx="2459408" cy="2111628"/>
            <a:chOff x="0" y="0"/>
            <a:chExt cx="3279211" cy="281550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42875"/>
              <a:ext cx="3279211" cy="708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914D"/>
                  </a:solidFill>
                  <a:latin typeface="Agrandir Wide Ultra-Bold"/>
                </a:rPr>
                <a:t>3. Aşama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370163"/>
              <a:ext cx="3279211" cy="469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916153"/>
              <a:ext cx="3279211" cy="1028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0"/>
                </a:lnSpc>
              </a:pPr>
              <a:r>
                <a:rPr lang="en-US" sz="2221">
                  <a:solidFill>
                    <a:srgbClr val="FFFFFF"/>
                  </a:solidFill>
                  <a:latin typeface="Now"/>
                </a:rPr>
                <a:t>Proje Detay Raporu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266418" y="6049841"/>
            <a:ext cx="2680634" cy="2106795"/>
            <a:chOff x="0" y="0"/>
            <a:chExt cx="3574179" cy="2809059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123825"/>
              <a:ext cx="3574179" cy="6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6147FF"/>
                  </a:solidFill>
                  <a:latin typeface="Agrandir Wide Ultra-Bold"/>
                </a:rPr>
                <a:t>4. Aşama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363718"/>
              <a:ext cx="3574179" cy="469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919234"/>
              <a:ext cx="3574179" cy="1093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</a:rPr>
                <a:t>Hareket Kabiliyet Videosu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704642" y="6049841"/>
            <a:ext cx="2459408" cy="1734040"/>
            <a:chOff x="0" y="0"/>
            <a:chExt cx="3279211" cy="2312053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123825"/>
              <a:ext cx="3279211" cy="6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6147FF"/>
                  </a:solidFill>
                  <a:latin typeface="Agrandir Wide Ultra-Bold"/>
                </a:rPr>
                <a:t>5. Aşama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862152"/>
              <a:ext cx="3279211" cy="451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6"/>
                </a:lnSpc>
              </a:pP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919234"/>
              <a:ext cx="3279211" cy="477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27"/>
                </a:lnSpc>
              </a:pPr>
              <a:r>
                <a:rPr lang="en-US" sz="2162">
                  <a:solidFill>
                    <a:srgbClr val="FFFFFF"/>
                  </a:solidFill>
                  <a:latin typeface="Now"/>
                </a:rPr>
                <a:t>Yarışma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28700" y="838200"/>
            <a:ext cx="14181902" cy="31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Agrandir Wide Ultra-Bold"/>
              </a:rPr>
              <a:t>2024 Sanayide Dijital Teknolojiler Yarışması'nın İleri Kategorisi Aşamalar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2102937" y="8523569"/>
            <a:ext cx="4222772" cy="476250"/>
            <a:chOff x="0" y="0"/>
            <a:chExt cx="5630362" cy="63500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635000" cy="635000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06400" y="0"/>
                    </a:lnTo>
                    <a:cubicBezTo>
                      <a:pt x="630849" y="0"/>
                      <a:pt x="812800" y="181951"/>
                      <a:pt x="812800" y="406400"/>
                    </a:cubicBezTo>
                    <a:lnTo>
                      <a:pt x="812800" y="406400"/>
                    </a:lnTo>
                    <a:cubicBezTo>
                      <a:pt x="812800" y="630849"/>
                      <a:pt x="630849" y="812800"/>
                      <a:pt x="406400" y="812800"/>
                    </a:cubicBezTo>
                    <a:lnTo>
                      <a:pt x="406400" y="812800"/>
                    </a:lnTo>
                    <a:cubicBezTo>
                      <a:pt x="181951" y="812800"/>
                      <a:pt x="0" y="630849"/>
                      <a:pt x="0" y="406400"/>
                    </a:cubicBezTo>
                    <a:lnTo>
                      <a:pt x="0" y="406400"/>
                    </a:lnTo>
                    <a:cubicBezTo>
                      <a:pt x="0" y="181951"/>
                      <a:pt x="181951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just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997987" y="28811"/>
              <a:ext cx="4632375" cy="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</a:rPr>
                <a:t>Yaptıklarımız.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032614" y="8523569"/>
            <a:ext cx="4222772" cy="476250"/>
            <a:chOff x="0" y="0"/>
            <a:chExt cx="5630362" cy="635000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635000" cy="635000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06400" y="0"/>
                    </a:lnTo>
                    <a:cubicBezTo>
                      <a:pt x="630849" y="0"/>
                      <a:pt x="812800" y="181951"/>
                      <a:pt x="812800" y="406400"/>
                    </a:cubicBezTo>
                    <a:lnTo>
                      <a:pt x="812800" y="406400"/>
                    </a:lnTo>
                    <a:cubicBezTo>
                      <a:pt x="812800" y="630849"/>
                      <a:pt x="630849" y="812800"/>
                      <a:pt x="406400" y="812800"/>
                    </a:cubicBezTo>
                    <a:lnTo>
                      <a:pt x="406400" y="812800"/>
                    </a:lnTo>
                    <a:cubicBezTo>
                      <a:pt x="181951" y="812800"/>
                      <a:pt x="0" y="630849"/>
                      <a:pt x="0" y="406400"/>
                    </a:cubicBezTo>
                    <a:lnTo>
                      <a:pt x="0" y="406400"/>
                    </a:lnTo>
                    <a:cubicBezTo>
                      <a:pt x="0" y="181951"/>
                      <a:pt x="181951" y="0"/>
                      <a:pt x="406400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just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997987" y="28811"/>
              <a:ext cx="4632375" cy="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</a:rPr>
                <a:t>Şu an Yapılanlar.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962291" y="8523569"/>
            <a:ext cx="4222772" cy="476250"/>
            <a:chOff x="0" y="0"/>
            <a:chExt cx="5630362" cy="635000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635000" cy="635000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06400" y="0"/>
                    </a:lnTo>
                    <a:cubicBezTo>
                      <a:pt x="630849" y="0"/>
                      <a:pt x="812800" y="181951"/>
                      <a:pt x="812800" y="406400"/>
                    </a:cubicBezTo>
                    <a:lnTo>
                      <a:pt x="812800" y="406400"/>
                    </a:lnTo>
                    <a:cubicBezTo>
                      <a:pt x="812800" y="630849"/>
                      <a:pt x="630849" y="812800"/>
                      <a:pt x="406400" y="812800"/>
                    </a:cubicBezTo>
                    <a:lnTo>
                      <a:pt x="406400" y="812800"/>
                    </a:lnTo>
                    <a:cubicBezTo>
                      <a:pt x="181951" y="812800"/>
                      <a:pt x="0" y="630849"/>
                      <a:pt x="0" y="406400"/>
                    </a:cubicBezTo>
                    <a:lnTo>
                      <a:pt x="0" y="406400"/>
                    </a:lnTo>
                    <a:cubicBezTo>
                      <a:pt x="0" y="181951"/>
                      <a:pt x="181951" y="0"/>
                      <a:pt x="406400" y="0"/>
                    </a:cubicBezTo>
                    <a:close/>
                  </a:path>
                </a:pathLst>
              </a:custGeom>
              <a:solidFill>
                <a:srgbClr val="6147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just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997987" y="28811"/>
              <a:ext cx="4632375" cy="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</a:rPr>
                <a:t>İleride yapılacaklar.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6541683" y="312277"/>
            <a:ext cx="1435235" cy="1432847"/>
          </a:xfrm>
          <a:custGeom>
            <a:avLst/>
            <a:gdLst/>
            <a:ahLst/>
            <a:cxnLst/>
            <a:rect r="r" b="b" t="t" l="l"/>
            <a:pathLst>
              <a:path h="1432847" w="1435235">
                <a:moveTo>
                  <a:pt x="0" y="0"/>
                </a:moveTo>
                <a:lnTo>
                  <a:pt x="1435234" y="0"/>
                </a:lnTo>
                <a:lnTo>
                  <a:pt x="1435234" y="1432846"/>
                </a:lnTo>
                <a:lnTo>
                  <a:pt x="0" y="143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11082"/>
            <a:ext cx="7882467" cy="1700713"/>
            <a:chOff x="0" y="0"/>
            <a:chExt cx="10509956" cy="22676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5580"/>
              <a:ext cx="10509956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FFFFFF"/>
                  </a:solidFill>
                  <a:latin typeface="Agrandir Wide Ultra-Bold"/>
                </a:rPr>
                <a:t>Neler yaptık?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90919"/>
              <a:ext cx="10509956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28600" y="-275658"/>
            <a:ext cx="16686973" cy="4814229"/>
          </a:xfrm>
          <a:custGeom>
            <a:avLst/>
            <a:gdLst/>
            <a:ahLst/>
            <a:cxnLst/>
            <a:rect r="r" b="b" t="t" l="l"/>
            <a:pathLst>
              <a:path h="4814229" w="16686973">
                <a:moveTo>
                  <a:pt x="0" y="0"/>
                </a:moveTo>
                <a:lnTo>
                  <a:pt x="16686973" y="0"/>
                </a:lnTo>
                <a:lnTo>
                  <a:pt x="16686973" y="4814229"/>
                </a:lnTo>
                <a:lnTo>
                  <a:pt x="0" y="481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790" t="-420121" r="-20502" b="-1006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76833" y="3013710"/>
            <a:ext cx="7882467" cy="405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Now"/>
              </a:rPr>
              <a:t> 2024 Sanayide Dijital Teknolojiler Yarışması'nın İleri Kategorisi ön başvuru aşamasını başarıyla tamamladık.</a:t>
            </a:r>
          </a:p>
          <a:p>
            <a:pPr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Now"/>
              </a:rPr>
              <a:t>Teknik yeterlilik formunu eksiksiz ve başarılı bir şekilde doldurduk ve bir sonraki aşamaya geçmeye hak kazandık.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2785" y="142785"/>
            <a:ext cx="1435235" cy="1432847"/>
          </a:xfrm>
          <a:custGeom>
            <a:avLst/>
            <a:gdLst/>
            <a:ahLst/>
            <a:cxnLst/>
            <a:rect r="r" b="b" t="t" l="l"/>
            <a:pathLst>
              <a:path h="1432847" w="1435235">
                <a:moveTo>
                  <a:pt x="0" y="0"/>
                </a:moveTo>
                <a:lnTo>
                  <a:pt x="1435235" y="0"/>
                </a:lnTo>
                <a:lnTo>
                  <a:pt x="1435235" y="1432847"/>
                </a:lnTo>
                <a:lnTo>
                  <a:pt x="0" y="14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0600" y="-5157738"/>
            <a:ext cx="12183003" cy="11672838"/>
          </a:xfrm>
          <a:custGeom>
            <a:avLst/>
            <a:gdLst/>
            <a:ahLst/>
            <a:cxnLst/>
            <a:rect r="r" b="b" t="t" l="l"/>
            <a:pathLst>
              <a:path h="11672838" w="12183003">
                <a:moveTo>
                  <a:pt x="0" y="0"/>
                </a:moveTo>
                <a:lnTo>
                  <a:pt x="12183003" y="0"/>
                </a:lnTo>
                <a:lnTo>
                  <a:pt x="12183003" y="11672838"/>
                </a:lnTo>
                <a:lnTo>
                  <a:pt x="0" y="1167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41683" y="163183"/>
            <a:ext cx="1435235" cy="1432847"/>
          </a:xfrm>
          <a:custGeom>
            <a:avLst/>
            <a:gdLst/>
            <a:ahLst/>
            <a:cxnLst/>
            <a:rect r="r" b="b" t="t" l="l"/>
            <a:pathLst>
              <a:path h="1432847" w="1435235">
                <a:moveTo>
                  <a:pt x="0" y="0"/>
                </a:moveTo>
                <a:lnTo>
                  <a:pt x="1435234" y="0"/>
                </a:lnTo>
                <a:lnTo>
                  <a:pt x="1435234" y="1432847"/>
                </a:lnTo>
                <a:lnTo>
                  <a:pt x="0" y="14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0403" y="4164354"/>
            <a:ext cx="4903177" cy="2946474"/>
          </a:xfrm>
          <a:custGeom>
            <a:avLst/>
            <a:gdLst/>
            <a:ahLst/>
            <a:cxnLst/>
            <a:rect r="r" b="b" t="t" l="l"/>
            <a:pathLst>
              <a:path h="2946474" w="4903177">
                <a:moveTo>
                  <a:pt x="0" y="0"/>
                </a:moveTo>
                <a:lnTo>
                  <a:pt x="4903177" y="0"/>
                </a:lnTo>
                <a:lnTo>
                  <a:pt x="4903177" y="2946474"/>
                </a:lnTo>
                <a:lnTo>
                  <a:pt x="0" y="294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2865" y="5925946"/>
            <a:ext cx="6019538" cy="3902991"/>
          </a:xfrm>
          <a:custGeom>
            <a:avLst/>
            <a:gdLst/>
            <a:ahLst/>
            <a:cxnLst/>
            <a:rect r="r" b="b" t="t" l="l"/>
            <a:pathLst>
              <a:path h="3902991" w="6019538">
                <a:moveTo>
                  <a:pt x="0" y="0"/>
                </a:moveTo>
                <a:lnTo>
                  <a:pt x="6019538" y="0"/>
                </a:lnTo>
                <a:lnTo>
                  <a:pt x="6019538" y="3902991"/>
                </a:lnTo>
                <a:lnTo>
                  <a:pt x="0" y="3902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42403" y="1134761"/>
            <a:ext cx="7714897" cy="2489102"/>
            <a:chOff x="0" y="0"/>
            <a:chExt cx="10286529" cy="331880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3825"/>
              <a:ext cx="1028652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grandir Wide Ultra-Bold"/>
                </a:rPr>
                <a:t>Mekanik Tasarım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73418"/>
              <a:ext cx="10286529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Now"/>
                </a:rPr>
                <a:t>Defarmasyon analizi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Now"/>
                </a:rPr>
                <a:t>Mekanik hesaplamalar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Now"/>
                </a:rPr>
                <a:t>Robotun 3D modellemesi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Now"/>
                </a:rPr>
                <a:t>Teknik çizimler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Now"/>
                </a:rPr>
                <a:t>Detaylı analizler ve planlamalar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42403" y="4029449"/>
            <a:ext cx="7714897" cy="2294792"/>
            <a:chOff x="0" y="0"/>
            <a:chExt cx="10286529" cy="305972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1028652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grandir Wide Ultra-Bold"/>
                </a:rPr>
                <a:t>Elektronik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86118"/>
              <a:ext cx="10286529" cy="2005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69581" indent="-234790" lvl="1">
                <a:lnSpc>
                  <a:spcPts val="3044"/>
                </a:lnSpc>
                <a:buFont typeface="Arial"/>
                <a:buChar char="•"/>
              </a:pPr>
              <a:r>
                <a:rPr lang="en-US" sz="2174">
                  <a:solidFill>
                    <a:srgbClr val="000000"/>
                  </a:solidFill>
                  <a:latin typeface="Now"/>
                </a:rPr>
                <a:t>Haberleşme sistemi ve elektronik tasarımı</a:t>
              </a:r>
            </a:p>
            <a:p>
              <a:pPr marL="469581" indent="-234790" lvl="1">
                <a:lnSpc>
                  <a:spcPts val="3044"/>
                </a:lnSpc>
                <a:buFont typeface="Arial"/>
                <a:buChar char="•"/>
              </a:pPr>
              <a:r>
                <a:rPr lang="en-US" sz="2174">
                  <a:solidFill>
                    <a:srgbClr val="000000"/>
                  </a:solidFill>
                  <a:latin typeface="Now"/>
                </a:rPr>
                <a:t>Sensörlerin seçimi ve bağlantıların planlanması</a:t>
              </a:r>
            </a:p>
            <a:p>
              <a:pPr marL="469581" indent="-234790" lvl="1">
                <a:lnSpc>
                  <a:spcPts val="3044"/>
                </a:lnSpc>
                <a:buFont typeface="Arial"/>
                <a:buChar char="•"/>
              </a:pPr>
              <a:r>
                <a:rPr lang="en-US" sz="2174">
                  <a:solidFill>
                    <a:srgbClr val="000000"/>
                  </a:solidFill>
                  <a:latin typeface="Now"/>
                </a:rPr>
                <a:t>Devre simulasyonları</a:t>
              </a:r>
            </a:p>
            <a:p>
              <a:pPr algn="l" marL="469581" indent="-234790" lvl="1">
                <a:lnSpc>
                  <a:spcPts val="3044"/>
                </a:lnSpc>
                <a:buFont typeface="Arial"/>
                <a:buChar char="•"/>
              </a:pPr>
              <a:r>
                <a:rPr lang="en-US" sz="2174">
                  <a:solidFill>
                    <a:srgbClr val="000000"/>
                  </a:solidFill>
                  <a:latin typeface="Now"/>
                </a:rPr>
                <a:t>Sigorta planlaması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42403" y="7110828"/>
            <a:ext cx="7714897" cy="2147472"/>
            <a:chOff x="0" y="0"/>
            <a:chExt cx="10286529" cy="286329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23825"/>
              <a:ext cx="10286529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grandir Wide Bold"/>
                </a:rPr>
                <a:t>Yazılım Ve Algoritmalar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82943"/>
              <a:ext cx="10286529" cy="1947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8787" indent="-229393" lvl="1">
                <a:lnSpc>
                  <a:spcPts val="2974"/>
                </a:lnSpc>
                <a:buFont typeface="Arial"/>
                <a:buChar char="•"/>
              </a:pPr>
              <a:r>
                <a:rPr lang="en-US" sz="2124">
                  <a:solidFill>
                    <a:srgbClr val="000000"/>
                  </a:solidFill>
                  <a:latin typeface="Now"/>
                </a:rPr>
                <a:t>Uygun teknolojilerin seçimi</a:t>
              </a:r>
            </a:p>
            <a:p>
              <a:pPr marL="458787" indent="-229393" lvl="1">
                <a:lnSpc>
                  <a:spcPts val="2974"/>
                </a:lnSpc>
                <a:buFont typeface="Arial"/>
                <a:buChar char="•"/>
              </a:pPr>
              <a:r>
                <a:rPr lang="en-US" sz="2124">
                  <a:solidFill>
                    <a:srgbClr val="000000"/>
                  </a:solidFill>
                  <a:latin typeface="Now"/>
                </a:rPr>
                <a:t>Algoritmaların özelleştirilmesi</a:t>
              </a:r>
            </a:p>
            <a:p>
              <a:pPr marL="458787" indent="-229393" lvl="1">
                <a:lnSpc>
                  <a:spcPts val="2974"/>
                </a:lnSpc>
                <a:buFont typeface="Arial"/>
                <a:buChar char="•"/>
              </a:pPr>
              <a:r>
                <a:rPr lang="en-US" sz="2124">
                  <a:solidFill>
                    <a:srgbClr val="000000"/>
                  </a:solidFill>
                  <a:latin typeface="Now"/>
                </a:rPr>
                <a:t>Simülasyon testleri için araştırmalar</a:t>
              </a:r>
            </a:p>
            <a:p>
              <a:pPr algn="l" marL="458787" indent="-229393" lvl="1">
                <a:lnSpc>
                  <a:spcPts val="2974"/>
                </a:lnSpc>
                <a:buFont typeface="Arial"/>
                <a:buChar char="•"/>
              </a:pPr>
              <a:r>
                <a:rPr lang="en-US" sz="2124">
                  <a:solidFill>
                    <a:srgbClr val="000000"/>
                  </a:solidFill>
                  <a:latin typeface="Now"/>
                </a:rPr>
                <a:t>Seçilen teknolojilerin denemeleri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0403" y="879607"/>
            <a:ext cx="7706909" cy="3117736"/>
            <a:chOff x="0" y="0"/>
            <a:chExt cx="10275878" cy="415698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304800"/>
              <a:ext cx="10275878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30"/>
                </a:lnSpc>
              </a:pPr>
              <a:r>
                <a:rPr lang="en-US" sz="5275">
                  <a:solidFill>
                    <a:srgbClr val="000000"/>
                  </a:solidFill>
                  <a:latin typeface="Agrandir Wide Ultra-Bold"/>
                </a:rPr>
                <a:t>Neler yapıyoruz?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53134"/>
              <a:ext cx="10275878" cy="2010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grandir Wide Ultra-Bold"/>
                </a:rPr>
                <a:t>2024 Sanayide Dijital Teknolojiler Yarışması'nın İleri Kategorisinin Proje Detay Raporu aşamasındayız.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83017" y="-4265819"/>
            <a:ext cx="12190366" cy="11580848"/>
          </a:xfrm>
          <a:custGeom>
            <a:avLst/>
            <a:gdLst/>
            <a:ahLst/>
            <a:cxnLst/>
            <a:rect r="r" b="b" t="t" l="l"/>
            <a:pathLst>
              <a:path h="11580848" w="12190366">
                <a:moveTo>
                  <a:pt x="0" y="0"/>
                </a:moveTo>
                <a:lnTo>
                  <a:pt x="12190366" y="0"/>
                </a:lnTo>
                <a:lnTo>
                  <a:pt x="12190366" y="11580847"/>
                </a:lnTo>
                <a:lnTo>
                  <a:pt x="0" y="11580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265834"/>
            <a:ext cx="5243468" cy="3399797"/>
          </a:xfrm>
          <a:custGeom>
            <a:avLst/>
            <a:gdLst/>
            <a:ahLst/>
            <a:cxnLst/>
            <a:rect r="r" b="b" t="t" l="l"/>
            <a:pathLst>
              <a:path h="3399797" w="5243468">
                <a:moveTo>
                  <a:pt x="0" y="0"/>
                </a:moveTo>
                <a:lnTo>
                  <a:pt x="5243468" y="0"/>
                </a:lnTo>
                <a:lnTo>
                  <a:pt x="5243468" y="3399797"/>
                </a:lnTo>
                <a:lnTo>
                  <a:pt x="0" y="3399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5572" y="3494493"/>
            <a:ext cx="6360716" cy="3140100"/>
          </a:xfrm>
          <a:custGeom>
            <a:avLst/>
            <a:gdLst/>
            <a:ahLst/>
            <a:cxnLst/>
            <a:rect r="r" b="b" t="t" l="l"/>
            <a:pathLst>
              <a:path h="3140100" w="6360716">
                <a:moveTo>
                  <a:pt x="0" y="0"/>
                </a:moveTo>
                <a:lnTo>
                  <a:pt x="6360716" y="0"/>
                </a:lnTo>
                <a:lnTo>
                  <a:pt x="6360716" y="3140101"/>
                </a:lnTo>
                <a:lnTo>
                  <a:pt x="0" y="3140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67630" y="3265834"/>
            <a:ext cx="4787030" cy="3446011"/>
          </a:xfrm>
          <a:custGeom>
            <a:avLst/>
            <a:gdLst/>
            <a:ahLst/>
            <a:cxnLst/>
            <a:rect r="r" b="b" t="t" l="l"/>
            <a:pathLst>
              <a:path h="3446011" w="4787030">
                <a:moveTo>
                  <a:pt x="0" y="0"/>
                </a:moveTo>
                <a:lnTo>
                  <a:pt x="4787030" y="0"/>
                </a:lnTo>
                <a:lnTo>
                  <a:pt x="4787030" y="3446011"/>
                </a:lnTo>
                <a:lnTo>
                  <a:pt x="0" y="3446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32481" y="3387464"/>
            <a:ext cx="3091877" cy="3085694"/>
          </a:xfrm>
          <a:custGeom>
            <a:avLst/>
            <a:gdLst/>
            <a:ahLst/>
            <a:cxnLst/>
            <a:rect r="r" b="b" t="t" l="l"/>
            <a:pathLst>
              <a:path h="3085694" w="3091877">
                <a:moveTo>
                  <a:pt x="0" y="0"/>
                </a:moveTo>
                <a:lnTo>
                  <a:pt x="3091877" y="0"/>
                </a:lnTo>
                <a:lnTo>
                  <a:pt x="3091877" y="3085693"/>
                </a:lnTo>
                <a:lnTo>
                  <a:pt x="0" y="3085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02176" y="3539941"/>
            <a:ext cx="3053567" cy="3294805"/>
          </a:xfrm>
          <a:custGeom>
            <a:avLst/>
            <a:gdLst/>
            <a:ahLst/>
            <a:cxnLst/>
            <a:rect r="r" b="b" t="t" l="l"/>
            <a:pathLst>
              <a:path h="3294805" w="3053567">
                <a:moveTo>
                  <a:pt x="0" y="0"/>
                </a:moveTo>
                <a:lnTo>
                  <a:pt x="3053567" y="0"/>
                </a:lnTo>
                <a:lnTo>
                  <a:pt x="3053567" y="3294804"/>
                </a:lnTo>
                <a:lnTo>
                  <a:pt x="0" y="3294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60941" y="1071501"/>
            <a:ext cx="9881195" cy="2610682"/>
            <a:chOff x="0" y="0"/>
            <a:chExt cx="13174926" cy="348091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71450"/>
              <a:ext cx="13174926" cy="258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139"/>
                </a:lnSpc>
                <a:spcBef>
                  <a:spcPct val="0"/>
                </a:spcBef>
              </a:pPr>
              <a:r>
                <a:rPr lang="en-US" sz="5950">
                  <a:solidFill>
                    <a:srgbClr val="000000"/>
                  </a:solidFill>
                  <a:latin typeface="Agrandir Wide Ultra-Bold"/>
                </a:rPr>
                <a:t>Yaptıklarımızdan bazı görseller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04211"/>
              <a:ext cx="13174926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0630" y="6834745"/>
            <a:ext cx="4472839" cy="1508941"/>
            <a:chOff x="0" y="0"/>
            <a:chExt cx="5963785" cy="201192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23825"/>
              <a:ext cx="5963785" cy="687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Agrandir Wide Ultra-Bold"/>
                </a:rPr>
                <a:t>İç Mekanik.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52437"/>
              <a:ext cx="596378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ow"/>
                </a:rPr>
                <a:t>Robotumuz için tasarladığımız iç mekanik sistem.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244687" y="6675499"/>
            <a:ext cx="4310914" cy="54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grandir Wide Ultra-Bold"/>
              </a:rPr>
              <a:t>Gerginlik Testi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72235" y="6802426"/>
            <a:ext cx="4841526" cy="54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grandir Wide Ultra-Bold"/>
              </a:rPr>
              <a:t>Güvenlik Faktörü Testi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994135" y="6834745"/>
            <a:ext cx="4472839" cy="1508941"/>
            <a:chOff x="0" y="0"/>
            <a:chExt cx="5963785" cy="201192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23825"/>
              <a:ext cx="5963785" cy="687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52437"/>
              <a:ext cx="596378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ow"/>
                </a:rPr>
                <a:t>1600N için yaptığımız gerginlik testi.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24726" y="6834745"/>
            <a:ext cx="4472839" cy="1508941"/>
            <a:chOff x="0" y="0"/>
            <a:chExt cx="5963785" cy="201192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23825"/>
              <a:ext cx="5963785" cy="687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52437"/>
              <a:ext cx="596378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ow"/>
                </a:rPr>
                <a:t>1600N için yaptığımız güvenlik faktörü testi.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6541683" y="163183"/>
            <a:ext cx="1435235" cy="1432847"/>
          </a:xfrm>
          <a:custGeom>
            <a:avLst/>
            <a:gdLst/>
            <a:ahLst/>
            <a:cxnLst/>
            <a:rect r="r" b="b" t="t" l="l"/>
            <a:pathLst>
              <a:path h="1432847" w="1435235">
                <a:moveTo>
                  <a:pt x="0" y="0"/>
                </a:moveTo>
                <a:lnTo>
                  <a:pt x="1435234" y="0"/>
                </a:lnTo>
                <a:lnTo>
                  <a:pt x="1435234" y="1432847"/>
                </a:lnTo>
                <a:lnTo>
                  <a:pt x="0" y="143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406615" y="-3883516"/>
            <a:ext cx="14995432" cy="13621935"/>
          </a:xfrm>
          <a:custGeom>
            <a:avLst/>
            <a:gdLst/>
            <a:ahLst/>
            <a:cxnLst/>
            <a:rect r="r" b="b" t="t" l="l"/>
            <a:pathLst>
              <a:path h="13621935" w="14995432">
                <a:moveTo>
                  <a:pt x="0" y="0"/>
                </a:moveTo>
                <a:lnTo>
                  <a:pt x="14995432" y="0"/>
                </a:lnTo>
                <a:lnTo>
                  <a:pt x="14995432" y="13621935"/>
                </a:lnTo>
                <a:lnTo>
                  <a:pt x="0" y="1362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5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20540"/>
            <a:ext cx="619959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0"/>
              </a:lnSpc>
              <a:spcBef>
                <a:spcPct val="0"/>
              </a:spcBef>
            </a:pPr>
            <a:r>
              <a:rPr lang="en-US" sz="4825">
                <a:solidFill>
                  <a:srgbClr val="FFFFFF"/>
                </a:solidFill>
                <a:latin typeface="Agrandir Wide Ultra-Bold"/>
              </a:rPr>
              <a:t>İhtiyaçlarımız.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44000" y="1169166"/>
            <a:ext cx="7955039" cy="619760"/>
            <a:chOff x="0" y="0"/>
            <a:chExt cx="10606719" cy="8263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00025"/>
              <a:ext cx="1477972" cy="1026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Agrandir Wide Ultra-Bold"/>
                </a:rPr>
                <a:t>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742286" y="153458"/>
              <a:ext cx="8864433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Now"/>
                </a:rPr>
                <a:t>Hareket sistemi motoru.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2390651"/>
            <a:ext cx="7955039" cy="619760"/>
            <a:chOff x="0" y="0"/>
            <a:chExt cx="10606719" cy="8263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00025"/>
              <a:ext cx="1501329" cy="1026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Agrandir Wide Ultra-Bold"/>
                </a:rPr>
                <a:t>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742286" y="153458"/>
              <a:ext cx="8864433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Now"/>
                </a:rPr>
                <a:t>Hareket sistemi moturu sürücüsü.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3612135"/>
            <a:ext cx="7970015" cy="619760"/>
            <a:chOff x="0" y="0"/>
            <a:chExt cx="10626686" cy="82634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00025"/>
              <a:ext cx="1501329" cy="1026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Agrandir Wide Ultra-Bold"/>
                </a:rPr>
                <a:t>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62254" y="153458"/>
              <a:ext cx="8864433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Now"/>
                </a:rPr>
                <a:t>Jetson Nano.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52759" y="4833620"/>
            <a:ext cx="7946281" cy="619760"/>
            <a:chOff x="0" y="0"/>
            <a:chExt cx="10595041" cy="82634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00025"/>
              <a:ext cx="1501329" cy="1026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Agrandir Wide Ultra-Bold"/>
                </a:rPr>
                <a:t>4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30608" y="169968"/>
              <a:ext cx="8864433" cy="4387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29"/>
                </a:lnSpc>
                <a:spcBef>
                  <a:spcPct val="0"/>
                </a:spcBef>
              </a:pPr>
              <a:r>
                <a:rPr lang="en-US" sz="1950">
                  <a:solidFill>
                    <a:srgbClr val="FFFFFF"/>
                  </a:solidFill>
                  <a:latin typeface="Now"/>
                </a:rPr>
                <a:t>Destek Tekerler.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44000" y="6055105"/>
            <a:ext cx="7984990" cy="619760"/>
            <a:chOff x="0" y="0"/>
            <a:chExt cx="10646653" cy="82634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00025"/>
              <a:ext cx="1501329" cy="1026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Agrandir Wide Ultra-Bold"/>
                </a:rPr>
                <a:t>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42286" y="148378"/>
              <a:ext cx="8904367" cy="481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5"/>
                </a:lnSpc>
              </a:pPr>
              <a:r>
                <a:rPr lang="en-US" sz="2175">
                  <a:solidFill>
                    <a:srgbClr val="FFFFFF"/>
                  </a:solidFill>
                  <a:latin typeface="Now"/>
                </a:rPr>
                <a:t>Lidar.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52759" y="7276589"/>
            <a:ext cx="7984990" cy="619760"/>
            <a:chOff x="0" y="0"/>
            <a:chExt cx="10646653" cy="82634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00025"/>
              <a:ext cx="1501329" cy="1026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Agrandir Wide Ultra-Bold"/>
                </a:rPr>
                <a:t>6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42286" y="148378"/>
              <a:ext cx="8904367" cy="481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5"/>
                </a:lnSpc>
              </a:pPr>
              <a:r>
                <a:rPr lang="en-US" sz="2175">
                  <a:solidFill>
                    <a:srgbClr val="FFFFFF"/>
                  </a:solidFill>
                  <a:latin typeface="Now"/>
                </a:rPr>
                <a:t>Diğer.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52759" y="8498074"/>
            <a:ext cx="9522227" cy="619760"/>
            <a:chOff x="0" y="0"/>
            <a:chExt cx="12696302" cy="82634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00025"/>
              <a:ext cx="3791935" cy="1026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Agrandir Wide Ultra-Bold"/>
                </a:rPr>
                <a:t>Toplam: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791935" y="148378"/>
              <a:ext cx="8904367" cy="481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5"/>
                </a:lnSpc>
              </a:pPr>
              <a:r>
                <a:rPr lang="en-US" sz="2175">
                  <a:solidFill>
                    <a:srgbClr val="FFFFFF"/>
                  </a:solidFill>
                  <a:latin typeface="Now"/>
                </a:rPr>
                <a:t>35.600 Türk Lirası.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11083" y="452743"/>
            <a:ext cx="1435235" cy="1432847"/>
          </a:xfrm>
          <a:custGeom>
            <a:avLst/>
            <a:gdLst/>
            <a:ahLst/>
            <a:cxnLst/>
            <a:rect r="r" b="b" t="t" l="l"/>
            <a:pathLst>
              <a:path h="1432847" w="1435235">
                <a:moveTo>
                  <a:pt x="0" y="0"/>
                </a:moveTo>
                <a:lnTo>
                  <a:pt x="1435234" y="0"/>
                </a:lnTo>
                <a:lnTo>
                  <a:pt x="1435234" y="1432847"/>
                </a:lnTo>
                <a:lnTo>
                  <a:pt x="0" y="14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DAGCfeoGpOE</dc:identifier>
  <dcterms:modified xsi:type="dcterms:W3CDTF">2011-08-01T06:04:30Z</dcterms:modified>
  <cp:revision>1</cp:revision>
  <dc:title>NOVA</dc:title>
</cp:coreProperties>
</file>